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7" r:id="rId4"/>
    <p:sldMasterId id="2147483668" r:id="rId5"/>
    <p:sldMasterId id="214748366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y="6858000" cx="9144000"/>
  <p:notesSz cx="6858000" cy="9144000"/>
  <p:embeddedFontLst>
    <p:embeddedFont>
      <p:font typeface="Constantia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Constantia-regular.fntdata"/><Relationship Id="rId23" Type="http://schemas.openxmlformats.org/officeDocument/2006/relationships/slide" Target="slides/slide16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Constantia-italic.fntdata"/><Relationship Id="rId25" Type="http://schemas.openxmlformats.org/officeDocument/2006/relationships/font" Target="fonts/Constantia-bold.fntdata"/><Relationship Id="rId27" Type="http://schemas.openxmlformats.org/officeDocument/2006/relationships/font" Target="fonts/Constantia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mentimeter.com/app/presentation/aldedd2gpvmuch8zuep4vzcj9aragjjo/edit?question=kiommkfayf7e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mentimeter.com/s/f69d261252afff024524b259f376e141/4780c7fc6e1b/edit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c9d761955_0_1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2c9d761955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c4b1cd4c77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c4b1cd4c7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c682402dd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c682402d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c4b1cd4c77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c4b1cd4c7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d7930d1212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d7930d121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c4b1cd4c77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c4b1cd4c7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Parliamentary Procedure Workshop Question - Mentimeter</a:t>
            </a:r>
            <a:endParaRPr sz="1800"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0efa1c145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0efa1c145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u="sng">
                <a:latin typeface="Constantia"/>
                <a:ea typeface="Constantia"/>
                <a:cs typeface="Constantia"/>
                <a:sym typeface="Constantia"/>
                <a:hlinkClick r:id="rId2"/>
              </a:rPr>
              <a:t>https://www.mentimeter.com/s/f69d261252afff024524b259f376e141/4780c7fc6e1b/edit</a:t>
            </a:r>
            <a:r>
              <a:rPr lang="en-US" sz="1800">
                <a:latin typeface="Constantia"/>
                <a:ea typeface="Constantia"/>
                <a:cs typeface="Constantia"/>
                <a:sym typeface="Constantia"/>
              </a:rPr>
              <a:t> </a:t>
            </a:r>
            <a:endParaRPr sz="1800"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23897c45a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323897c45af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23897c45a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323897c45af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23897c45a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323897c45af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c4b1cd4c77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c4b1cd4c77_1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c4b1cd4c77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c4b1cd4c77_1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c4b1cd4c77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c4b1cd4c77_1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c4b1cd4c77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c4b1cd4c77_1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ctrTitle"/>
          </p:nvPr>
        </p:nvSpPr>
        <p:spPr>
          <a:xfrm>
            <a:off x="533400" y="1371600"/>
            <a:ext cx="7851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b="1" sz="5600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533400" y="3228536"/>
            <a:ext cx="7854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>
            <a:lvl1pPr lvl="0" marR="45720" rtl="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rtl="0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rtl="0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rtl="0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rtl="0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rtl="0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1EAEE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/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1"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" type="body"/>
          </p:nvPr>
        </p:nvSpPr>
        <p:spPr>
          <a:xfrm>
            <a:off x="457200" y="1659037"/>
            <a:ext cx="8229600" cy="45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0" type="dt"/>
          </p:nvPr>
        </p:nvSpPr>
        <p:spPr>
          <a:xfrm>
            <a:off x="457200" y="6356351"/>
            <a:ext cx="21336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1" type="ftr"/>
          </p:nvPr>
        </p:nvSpPr>
        <p:spPr>
          <a:xfrm>
            <a:off x="3124200" y="6356351"/>
            <a:ext cx="28956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2" type="sldNum"/>
          </p:nvPr>
        </p:nvSpPr>
        <p:spPr>
          <a:xfrm>
            <a:off x="6553200" y="6356351"/>
            <a:ext cx="21336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457200" y="1659037"/>
            <a:ext cx="4038600" cy="45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9" name="Google Shape;99;p14"/>
          <p:cNvSpPr txBox="1"/>
          <p:nvPr>
            <p:ph idx="2" type="body"/>
          </p:nvPr>
        </p:nvSpPr>
        <p:spPr>
          <a:xfrm>
            <a:off x="4648200" y="1659037"/>
            <a:ext cx="4038600" cy="45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0" name="Google Shape;100;p14"/>
          <p:cNvSpPr txBox="1"/>
          <p:nvPr>
            <p:ph idx="10" type="dt"/>
          </p:nvPr>
        </p:nvSpPr>
        <p:spPr>
          <a:xfrm>
            <a:off x="457200" y="6356351"/>
            <a:ext cx="21336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11" type="ftr"/>
          </p:nvPr>
        </p:nvSpPr>
        <p:spPr>
          <a:xfrm>
            <a:off x="3124200" y="6356351"/>
            <a:ext cx="28956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4"/>
          <p:cNvSpPr txBox="1"/>
          <p:nvPr>
            <p:ph idx="12" type="sldNum"/>
          </p:nvPr>
        </p:nvSpPr>
        <p:spPr>
          <a:xfrm>
            <a:off x="6553200" y="6356351"/>
            <a:ext cx="21336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5"/>
          <p:cNvSpPr txBox="1"/>
          <p:nvPr>
            <p:ph idx="1" type="body"/>
          </p:nvPr>
        </p:nvSpPr>
        <p:spPr>
          <a:xfrm>
            <a:off x="457200" y="1534584"/>
            <a:ext cx="4040100" cy="6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6" name="Google Shape;106;p15"/>
          <p:cNvSpPr txBox="1"/>
          <p:nvPr>
            <p:ph idx="2" type="body"/>
          </p:nvPr>
        </p:nvSpPr>
        <p:spPr>
          <a:xfrm>
            <a:off x="457200" y="2175934"/>
            <a:ext cx="4040100" cy="39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7" name="Google Shape;107;p15"/>
          <p:cNvSpPr txBox="1"/>
          <p:nvPr>
            <p:ph idx="3" type="body"/>
          </p:nvPr>
        </p:nvSpPr>
        <p:spPr>
          <a:xfrm>
            <a:off x="4645026" y="1534584"/>
            <a:ext cx="4041900" cy="6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8" name="Google Shape;108;p15"/>
          <p:cNvSpPr txBox="1"/>
          <p:nvPr>
            <p:ph idx="4" type="body"/>
          </p:nvPr>
        </p:nvSpPr>
        <p:spPr>
          <a:xfrm>
            <a:off x="4645026" y="2175934"/>
            <a:ext cx="4041900" cy="39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9" name="Google Shape;109;p15"/>
          <p:cNvSpPr txBox="1"/>
          <p:nvPr>
            <p:ph idx="10" type="dt"/>
          </p:nvPr>
        </p:nvSpPr>
        <p:spPr>
          <a:xfrm>
            <a:off x="457200" y="6356351"/>
            <a:ext cx="21336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5"/>
          <p:cNvSpPr txBox="1"/>
          <p:nvPr>
            <p:ph idx="11" type="ftr"/>
          </p:nvPr>
        </p:nvSpPr>
        <p:spPr>
          <a:xfrm>
            <a:off x="3124200" y="6356351"/>
            <a:ext cx="28956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5"/>
          <p:cNvSpPr txBox="1"/>
          <p:nvPr>
            <p:ph idx="12" type="sldNum"/>
          </p:nvPr>
        </p:nvSpPr>
        <p:spPr>
          <a:xfrm>
            <a:off x="6553200" y="6356351"/>
            <a:ext cx="21336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6"/>
          <p:cNvSpPr txBox="1"/>
          <p:nvPr>
            <p:ph idx="10" type="dt"/>
          </p:nvPr>
        </p:nvSpPr>
        <p:spPr>
          <a:xfrm>
            <a:off x="457200" y="6356351"/>
            <a:ext cx="21336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6"/>
          <p:cNvSpPr txBox="1"/>
          <p:nvPr>
            <p:ph idx="11" type="ftr"/>
          </p:nvPr>
        </p:nvSpPr>
        <p:spPr>
          <a:xfrm>
            <a:off x="3124200" y="6356351"/>
            <a:ext cx="28956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6"/>
          <p:cNvSpPr txBox="1"/>
          <p:nvPr>
            <p:ph idx="12" type="sldNum"/>
          </p:nvPr>
        </p:nvSpPr>
        <p:spPr>
          <a:xfrm>
            <a:off x="6553200" y="6356351"/>
            <a:ext cx="21336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>
            <p:ph idx="10" type="dt"/>
          </p:nvPr>
        </p:nvSpPr>
        <p:spPr>
          <a:xfrm>
            <a:off x="457200" y="6356351"/>
            <a:ext cx="21336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7"/>
          <p:cNvSpPr txBox="1"/>
          <p:nvPr>
            <p:ph idx="11" type="ftr"/>
          </p:nvPr>
        </p:nvSpPr>
        <p:spPr>
          <a:xfrm>
            <a:off x="3124200" y="6356351"/>
            <a:ext cx="28956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7"/>
          <p:cNvSpPr txBox="1"/>
          <p:nvPr>
            <p:ph idx="12" type="sldNum"/>
          </p:nvPr>
        </p:nvSpPr>
        <p:spPr>
          <a:xfrm>
            <a:off x="6553200" y="6356351"/>
            <a:ext cx="21336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type="title"/>
          </p:nvPr>
        </p:nvSpPr>
        <p:spPr>
          <a:xfrm>
            <a:off x="457201" y="273052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8"/>
          <p:cNvSpPr txBox="1"/>
          <p:nvPr>
            <p:ph idx="1" type="body"/>
          </p:nvPr>
        </p:nvSpPr>
        <p:spPr>
          <a:xfrm>
            <a:off x="3575050" y="273051"/>
            <a:ext cx="5111700" cy="58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24" name="Google Shape;124;p18"/>
          <p:cNvSpPr txBox="1"/>
          <p:nvPr>
            <p:ph idx="2" type="body"/>
          </p:nvPr>
        </p:nvSpPr>
        <p:spPr>
          <a:xfrm>
            <a:off x="457201" y="1435100"/>
            <a:ext cx="3008400" cy="46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5" name="Google Shape;125;p18"/>
          <p:cNvSpPr txBox="1"/>
          <p:nvPr>
            <p:ph idx="10" type="dt"/>
          </p:nvPr>
        </p:nvSpPr>
        <p:spPr>
          <a:xfrm>
            <a:off x="457200" y="6356351"/>
            <a:ext cx="21336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8"/>
          <p:cNvSpPr txBox="1"/>
          <p:nvPr>
            <p:ph idx="11" type="ftr"/>
          </p:nvPr>
        </p:nvSpPr>
        <p:spPr>
          <a:xfrm>
            <a:off x="3124200" y="6356351"/>
            <a:ext cx="28956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8"/>
          <p:cNvSpPr txBox="1"/>
          <p:nvPr>
            <p:ph idx="12" type="sldNum"/>
          </p:nvPr>
        </p:nvSpPr>
        <p:spPr>
          <a:xfrm>
            <a:off x="6553200" y="6356351"/>
            <a:ext cx="21336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type="title"/>
          </p:nvPr>
        </p:nvSpPr>
        <p:spPr>
          <a:xfrm>
            <a:off x="1792288" y="4800600"/>
            <a:ext cx="5486400" cy="567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9"/>
          <p:cNvSpPr/>
          <p:nvPr>
            <p:ph idx="2" type="pic"/>
          </p:nvPr>
        </p:nvSpPr>
        <p:spPr>
          <a:xfrm>
            <a:off x="1792288" y="613833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19"/>
          <p:cNvSpPr txBox="1"/>
          <p:nvPr>
            <p:ph idx="1" type="body"/>
          </p:nvPr>
        </p:nvSpPr>
        <p:spPr>
          <a:xfrm>
            <a:off x="1792288" y="5367867"/>
            <a:ext cx="54864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2" name="Google Shape;132;p19"/>
          <p:cNvSpPr txBox="1"/>
          <p:nvPr>
            <p:ph idx="10" type="dt"/>
          </p:nvPr>
        </p:nvSpPr>
        <p:spPr>
          <a:xfrm>
            <a:off x="457200" y="6356351"/>
            <a:ext cx="21336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9"/>
          <p:cNvSpPr txBox="1"/>
          <p:nvPr>
            <p:ph idx="11" type="ftr"/>
          </p:nvPr>
        </p:nvSpPr>
        <p:spPr>
          <a:xfrm>
            <a:off x="3124200" y="6356351"/>
            <a:ext cx="28956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9"/>
          <p:cNvSpPr txBox="1"/>
          <p:nvPr>
            <p:ph idx="12" type="sldNum"/>
          </p:nvPr>
        </p:nvSpPr>
        <p:spPr>
          <a:xfrm>
            <a:off x="6553200" y="6356351"/>
            <a:ext cx="21336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0"/>
          <p:cNvSpPr txBox="1"/>
          <p:nvPr>
            <p:ph idx="1" type="body"/>
          </p:nvPr>
        </p:nvSpPr>
        <p:spPr>
          <a:xfrm rot="5400000">
            <a:off x="2309250" y="-193013"/>
            <a:ext cx="4525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20"/>
          <p:cNvSpPr txBox="1"/>
          <p:nvPr>
            <p:ph idx="10" type="dt"/>
          </p:nvPr>
        </p:nvSpPr>
        <p:spPr>
          <a:xfrm>
            <a:off x="457200" y="6356351"/>
            <a:ext cx="21336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0"/>
          <p:cNvSpPr txBox="1"/>
          <p:nvPr>
            <p:ph idx="11" type="ftr"/>
          </p:nvPr>
        </p:nvSpPr>
        <p:spPr>
          <a:xfrm>
            <a:off x="3124200" y="6356351"/>
            <a:ext cx="28956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0"/>
          <p:cNvSpPr txBox="1"/>
          <p:nvPr>
            <p:ph idx="12" type="sldNum"/>
          </p:nvPr>
        </p:nvSpPr>
        <p:spPr>
          <a:xfrm>
            <a:off x="6553200" y="6356351"/>
            <a:ext cx="21336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>
            <p:ph type="title"/>
          </p:nvPr>
        </p:nvSpPr>
        <p:spPr>
          <a:xfrm rot="5400000">
            <a:off x="4732800" y="2171767"/>
            <a:ext cx="58506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1"/>
          <p:cNvSpPr txBox="1"/>
          <p:nvPr>
            <p:ph idx="1" type="body"/>
          </p:nvPr>
        </p:nvSpPr>
        <p:spPr>
          <a:xfrm rot="5400000">
            <a:off x="541800" y="190567"/>
            <a:ext cx="58506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21"/>
          <p:cNvSpPr txBox="1"/>
          <p:nvPr>
            <p:ph idx="10" type="dt"/>
          </p:nvPr>
        </p:nvSpPr>
        <p:spPr>
          <a:xfrm>
            <a:off x="457200" y="6356351"/>
            <a:ext cx="21336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1"/>
          <p:cNvSpPr txBox="1"/>
          <p:nvPr>
            <p:ph idx="11" type="ftr"/>
          </p:nvPr>
        </p:nvSpPr>
        <p:spPr>
          <a:xfrm>
            <a:off x="3124200" y="6356351"/>
            <a:ext cx="28956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1"/>
          <p:cNvSpPr txBox="1"/>
          <p:nvPr>
            <p:ph idx="12" type="sldNum"/>
          </p:nvPr>
        </p:nvSpPr>
        <p:spPr>
          <a:xfrm>
            <a:off x="6553200" y="6356351"/>
            <a:ext cx="21336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 type="title">
  <p:cSld name="TITLE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>
            <p:ph type="ctrTitle"/>
          </p:nvPr>
        </p:nvSpPr>
        <p:spPr>
          <a:xfrm>
            <a:off x="685800" y="2131485"/>
            <a:ext cx="7772400" cy="14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0" name="Google Shape;150;p22"/>
          <p:cNvSpPr txBox="1"/>
          <p:nvPr>
            <p:ph idx="10" type="dt"/>
          </p:nvPr>
        </p:nvSpPr>
        <p:spPr>
          <a:xfrm>
            <a:off x="457200" y="6356351"/>
            <a:ext cx="21336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2"/>
          <p:cNvSpPr txBox="1"/>
          <p:nvPr>
            <p:ph idx="11" type="ftr"/>
          </p:nvPr>
        </p:nvSpPr>
        <p:spPr>
          <a:xfrm>
            <a:off x="3124200" y="6356351"/>
            <a:ext cx="28956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2"/>
          <p:cNvSpPr txBox="1"/>
          <p:nvPr>
            <p:ph idx="12" type="sldNum"/>
          </p:nvPr>
        </p:nvSpPr>
        <p:spPr>
          <a:xfrm>
            <a:off x="6553200" y="6356351"/>
            <a:ext cx="21336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" type="body"/>
          </p:nvPr>
        </p:nvSpPr>
        <p:spPr>
          <a:xfrm>
            <a:off x="457200" y="19351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rtl="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rtl="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rtl="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rtl="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rtl="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1" type="ftr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/>
          <p:nvPr>
            <p:ph type="title"/>
          </p:nvPr>
        </p:nvSpPr>
        <p:spPr>
          <a:xfrm rot="5400000">
            <a:off x="5052150" y="2491651"/>
            <a:ext cx="52119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" type="body"/>
          </p:nvPr>
        </p:nvSpPr>
        <p:spPr>
          <a:xfrm rot="5400000">
            <a:off x="861150" y="510451"/>
            <a:ext cx="52119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rtl="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rtl="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rtl="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rtl="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rtl="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1" type="ftr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" type="body"/>
          </p:nvPr>
        </p:nvSpPr>
        <p:spPr>
          <a:xfrm rot="5400000">
            <a:off x="2377350" y="15012"/>
            <a:ext cx="43893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rtl="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rtl="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rtl="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rtl="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rtl="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1" type="ftr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type="title"/>
          </p:nvPr>
        </p:nvSpPr>
        <p:spPr>
          <a:xfrm>
            <a:off x="685800" y="514352"/>
            <a:ext cx="27432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b="0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75" spcFirstLastPara="1" rIns="1827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indent="-320039" lvl="5" marL="27432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2" type="body"/>
          </p:nvPr>
        </p:nvSpPr>
        <p:spPr>
          <a:xfrm>
            <a:off x="3575050" y="1676400"/>
            <a:ext cx="51117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97510" lvl="0" marL="457200" rtl="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indent="-368935" lvl="1" marL="914400" rtl="0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indent="-335280" lvl="2" marL="1371600" rtl="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indent="-311150" lvl="3" marL="1828800" rtl="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indent="-302895" lvl="4" marL="2286000" rtl="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1" type="ftr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1" type="ftr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457200" y="1855248"/>
            <a:ext cx="40401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2" type="body"/>
          </p:nvPr>
        </p:nvSpPr>
        <p:spPr>
          <a:xfrm>
            <a:off x="4645025" y="1859757"/>
            <a:ext cx="4041900" cy="65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3" type="body"/>
          </p:nvPr>
        </p:nvSpPr>
        <p:spPr>
          <a:xfrm>
            <a:off x="457200" y="2514600"/>
            <a:ext cx="4040100" cy="38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61315" lvl="0" marL="457200" rtl="0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rtl="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rtl="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rtl="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rtl="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4" type="body"/>
          </p:nvPr>
        </p:nvSpPr>
        <p:spPr>
          <a:xfrm>
            <a:off x="4645025" y="2514600"/>
            <a:ext cx="4041900" cy="38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61315" lvl="0" marL="457200" rtl="0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rtl="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rtl="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rtl="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rtl="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1" type="ftr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457200" y="1920085"/>
            <a:ext cx="4038600" cy="4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rtl="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rtl="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rtl="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rtl="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2" type="body"/>
          </p:nvPr>
        </p:nvSpPr>
        <p:spPr>
          <a:xfrm>
            <a:off x="4648200" y="1920085"/>
            <a:ext cx="4038600" cy="4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rtl="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rtl="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rtl="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rtl="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1" type="ftr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9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9525" y="-7937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4381500" y="-7937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1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8" name="Google Shape;8;p1"/>
          <p:cNvGrpSpPr/>
          <p:nvPr/>
        </p:nvGrpSpPr>
        <p:grpSpPr>
          <a:xfrm>
            <a:off x="-29327" y="-14802"/>
            <a:ext cx="9198252" cy="1083761"/>
            <a:chOff x="-29322" y="-1965"/>
            <a:chExt cx="9198252" cy="1086259"/>
          </a:xfrm>
        </p:grpSpPr>
        <p:sp>
          <p:nvSpPr>
            <p:cNvPr id="9" name="Google Shape;9;p1"/>
            <p:cNvSpPr/>
            <p:nvPr/>
          </p:nvSpPr>
          <p:spPr>
            <a:xfrm rot="-164306">
              <a:off x="-19045" y="216553"/>
              <a:ext cx="9163052" cy="649223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09B6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onstantia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0" name="Google Shape;10;p1"/>
            <p:cNvSpPr/>
            <p:nvPr/>
          </p:nvSpPr>
          <p:spPr>
            <a:xfrm rot="-164306">
              <a:off x="-14309" y="290005"/>
              <a:ext cx="9175809" cy="530353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onstantia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11" name="Google Shape;11;p1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457200" y="19351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-9525" y="-7937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4381500" y="-7937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1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5" name="Google Shape;25;p3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" type="body"/>
          </p:nvPr>
        </p:nvSpPr>
        <p:spPr>
          <a:xfrm>
            <a:off x="457200" y="19351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1" type="ftr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" name="Google Shape;30;p3"/>
          <p:cNvGrpSpPr/>
          <p:nvPr/>
        </p:nvGrpSpPr>
        <p:grpSpPr>
          <a:xfrm>
            <a:off x="-29327" y="-14802"/>
            <a:ext cx="9198252" cy="1083761"/>
            <a:chOff x="-29322" y="-1965"/>
            <a:chExt cx="9198252" cy="1086259"/>
          </a:xfrm>
        </p:grpSpPr>
        <p:sp>
          <p:nvSpPr>
            <p:cNvPr id="31" name="Google Shape;31;p3"/>
            <p:cNvSpPr/>
            <p:nvPr/>
          </p:nvSpPr>
          <p:spPr>
            <a:xfrm rot="-164306">
              <a:off x="-19045" y="216553"/>
              <a:ext cx="9163052" cy="649223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09B6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onstantia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 rot="-164306">
              <a:off x="-14309" y="290005"/>
              <a:ext cx="9175809" cy="530353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onstantia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/>
          <p:nvPr/>
        </p:nvSpPr>
        <p:spPr>
          <a:xfrm>
            <a:off x="-34325" y="0"/>
            <a:ext cx="9178200" cy="1600200"/>
          </a:xfrm>
          <a:prstGeom prst="rect">
            <a:avLst/>
          </a:prstGeom>
          <a:solidFill>
            <a:srgbClr val="100E2F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2"/>
          <p:cNvSpPr txBox="1"/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12"/>
          <p:cNvSpPr txBox="1"/>
          <p:nvPr>
            <p:ph idx="1" type="body"/>
          </p:nvPr>
        </p:nvSpPr>
        <p:spPr>
          <a:xfrm>
            <a:off x="457200" y="1659037"/>
            <a:ext cx="8229600" cy="45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10" type="dt"/>
          </p:nvPr>
        </p:nvSpPr>
        <p:spPr>
          <a:xfrm>
            <a:off x="457200" y="6356351"/>
            <a:ext cx="21336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2"/>
          <p:cNvSpPr txBox="1"/>
          <p:nvPr>
            <p:ph idx="11" type="ftr"/>
          </p:nvPr>
        </p:nvSpPr>
        <p:spPr>
          <a:xfrm>
            <a:off x="3124200" y="6356351"/>
            <a:ext cx="28956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2"/>
          <p:cNvSpPr txBox="1"/>
          <p:nvPr>
            <p:ph idx="12" type="sldNum"/>
          </p:nvPr>
        </p:nvSpPr>
        <p:spPr>
          <a:xfrm>
            <a:off x="6553200" y="6356351"/>
            <a:ext cx="21336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/>
          <p:nvPr/>
        </p:nvSpPr>
        <p:spPr>
          <a:xfrm>
            <a:off x="0" y="0"/>
            <a:ext cx="9144000" cy="14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chemeClr val="lt1"/>
                </a:solidFill>
              </a:rPr>
              <a:t>Welcome to the Parliamentary Procedure workshop!!</a:t>
            </a:r>
            <a:endParaRPr b="1" sz="1100">
              <a:solidFill>
                <a:schemeClr val="lt1"/>
              </a:solidFill>
            </a:endParaRPr>
          </a:p>
        </p:txBody>
      </p:sp>
      <p:sp>
        <p:nvSpPr>
          <p:cNvPr id="158" name="Google Shape;158;p23"/>
          <p:cNvSpPr txBox="1"/>
          <p:nvPr/>
        </p:nvSpPr>
        <p:spPr>
          <a:xfrm>
            <a:off x="0" y="4726525"/>
            <a:ext cx="9144000" cy="15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t/>
            </a:r>
            <a:endParaRPr b="1" i="1" sz="3800">
              <a:highlight>
                <a:schemeClr val="accent3"/>
              </a:highlight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59" name="Google Shape;159;p23"/>
          <p:cNvPicPr preferRelativeResize="0"/>
          <p:nvPr/>
        </p:nvPicPr>
        <p:blipFill>
          <a:blip r:embed="rId4">
            <a:alphaModFix amt="29000"/>
          </a:blip>
          <a:stretch>
            <a:fillRect/>
          </a:stretch>
        </p:blipFill>
        <p:spPr>
          <a:xfrm>
            <a:off x="4296475" y="2614925"/>
            <a:ext cx="744900" cy="722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2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Gavel taps:</a:t>
            </a:r>
            <a:endParaRPr b="1"/>
          </a:p>
        </p:txBody>
      </p:sp>
      <p:sp>
        <p:nvSpPr>
          <p:cNvPr id="214" name="Google Shape;214;p32"/>
          <p:cNvSpPr txBox="1"/>
          <p:nvPr>
            <p:ph idx="1" type="body"/>
          </p:nvPr>
        </p:nvSpPr>
        <p:spPr>
          <a:xfrm>
            <a:off x="457200" y="1935162"/>
            <a:ext cx="8229600" cy="438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- What are the different types of gavel taps and what are each used for?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5" name="Google Shape;21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68000" y="3599550"/>
            <a:ext cx="5518800" cy="272490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Gavel taps:</a:t>
            </a:r>
            <a:endParaRPr b="1"/>
          </a:p>
        </p:txBody>
      </p:sp>
      <p:sp>
        <p:nvSpPr>
          <p:cNvPr id="221" name="Google Shape;221;p33"/>
          <p:cNvSpPr txBox="1"/>
          <p:nvPr>
            <p:ph idx="1" type="body"/>
          </p:nvPr>
        </p:nvSpPr>
        <p:spPr>
          <a:xfrm>
            <a:off x="457200" y="1935162"/>
            <a:ext cx="8229600" cy="438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nstantia"/>
              <a:buChar char="-"/>
            </a:pPr>
            <a:r>
              <a:rPr lang="en-US"/>
              <a:t>1 tap - Conclusion of business, adjourned the meeting, or to have people sit.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nstantia"/>
              <a:buChar char="-"/>
            </a:pPr>
            <a:r>
              <a:rPr lang="en-US"/>
              <a:t>2 taps - Calls the meeting to order. 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nstantia"/>
              <a:buChar char="-"/>
            </a:pPr>
            <a:r>
              <a:rPr lang="en-US"/>
              <a:t>3 taps - Signal for all members to stand. </a:t>
            </a:r>
            <a:r>
              <a:rPr b="1" lang="en-US"/>
              <a:t>Stand on the 3rd tap!!</a:t>
            </a:r>
            <a:endParaRPr b="1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nstantia"/>
              <a:buChar char="-"/>
            </a:pPr>
            <a:r>
              <a:rPr lang="en-US"/>
              <a:t>Series of sharp taps - Regain order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2" name="Google Shape;22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4701" y="2"/>
            <a:ext cx="2549299" cy="193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"/>
          <p:cNvSpPr txBox="1"/>
          <p:nvPr>
            <p:ph type="title"/>
          </p:nvPr>
        </p:nvSpPr>
        <p:spPr>
          <a:xfrm>
            <a:off x="457200" y="233050"/>
            <a:ext cx="8229600" cy="11430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Handling motions: </a:t>
            </a:r>
            <a:endParaRPr b="1"/>
          </a:p>
        </p:txBody>
      </p:sp>
      <p:sp>
        <p:nvSpPr>
          <p:cNvPr id="228" name="Google Shape;228;p34"/>
          <p:cNvSpPr txBox="1"/>
          <p:nvPr>
            <p:ph idx="1" type="body"/>
          </p:nvPr>
        </p:nvSpPr>
        <p:spPr>
          <a:xfrm>
            <a:off x="457200" y="1935162"/>
            <a:ext cx="8229600" cy="438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Most common: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Main motion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 - To introduce new 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business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Amendment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 - To make changes to a motion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Point of order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 - To call out a breach in 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parliamentary procedure. 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Adjourn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 - To conclude and end the meeting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5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Please Participate </a:t>
            </a:r>
            <a:endParaRPr/>
          </a:p>
        </p:txBody>
      </p:sp>
      <p:pic>
        <p:nvPicPr>
          <p:cNvPr id="234" name="Google Shape;23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9325" y="1847850"/>
            <a:ext cx="4705350" cy="470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"/>
          <p:cNvSpPr txBox="1"/>
          <p:nvPr>
            <p:ph type="title"/>
          </p:nvPr>
        </p:nvSpPr>
        <p:spPr>
          <a:xfrm>
            <a:off x="0" y="704850"/>
            <a:ext cx="8686800" cy="11430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6 basic steps to handle motions:</a:t>
            </a:r>
            <a:endParaRPr b="1"/>
          </a:p>
        </p:txBody>
      </p:sp>
      <p:sp>
        <p:nvSpPr>
          <p:cNvPr id="240" name="Google Shape;240;p36"/>
          <p:cNvSpPr txBox="1"/>
          <p:nvPr/>
        </p:nvSpPr>
        <p:spPr>
          <a:xfrm>
            <a:off x="0" y="2347825"/>
            <a:ext cx="9144000" cy="31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SzPts val="4000"/>
              <a:buFont typeface="Constantia"/>
              <a:buAutoNum type="arabicPeriod"/>
            </a:pPr>
            <a:r>
              <a:rPr lang="en-US" sz="4000">
                <a:latin typeface="Constantia"/>
                <a:ea typeface="Constantia"/>
                <a:cs typeface="Constantia"/>
                <a:sym typeface="Constantia"/>
              </a:rPr>
              <a:t>Member makes the motion</a:t>
            </a:r>
            <a:endParaRPr sz="4000">
              <a:latin typeface="Constantia"/>
              <a:ea typeface="Constantia"/>
              <a:cs typeface="Constantia"/>
              <a:sym typeface="Constantia"/>
            </a:endParaRPr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nstantia"/>
              <a:buAutoNum type="arabicPeriod"/>
            </a:pPr>
            <a:r>
              <a:rPr lang="en-US" sz="4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 results of the vote are announced</a:t>
            </a:r>
            <a:endParaRPr sz="4000">
              <a:latin typeface="Constantia"/>
              <a:ea typeface="Constantia"/>
              <a:cs typeface="Constantia"/>
              <a:sym typeface="Constantia"/>
            </a:endParaRPr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SzPts val="4000"/>
              <a:buFont typeface="Constantia"/>
              <a:buAutoNum type="arabicPeriod"/>
            </a:pPr>
            <a:r>
              <a:rPr lang="en-US" sz="4000">
                <a:latin typeface="Constantia"/>
                <a:ea typeface="Constantia"/>
                <a:cs typeface="Constantia"/>
                <a:sym typeface="Constantia"/>
              </a:rPr>
              <a:t>Another Member Seconds the motion </a:t>
            </a:r>
            <a:endParaRPr sz="4000">
              <a:latin typeface="Constantia"/>
              <a:ea typeface="Constantia"/>
              <a:cs typeface="Constantia"/>
              <a:sym typeface="Constantia"/>
            </a:endParaRPr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SzPts val="4000"/>
              <a:buFont typeface="Constantia"/>
              <a:buAutoNum type="arabicPeriod"/>
            </a:pPr>
            <a:r>
              <a:rPr lang="en-US" sz="4000">
                <a:latin typeface="Constantia"/>
                <a:ea typeface="Constantia"/>
                <a:cs typeface="Constantia"/>
                <a:sym typeface="Constantia"/>
              </a:rPr>
              <a:t>Members discuss the motion </a:t>
            </a:r>
            <a:endParaRPr sz="4000">
              <a:latin typeface="Constantia"/>
              <a:ea typeface="Constantia"/>
              <a:cs typeface="Constantia"/>
              <a:sym typeface="Constantia"/>
            </a:endParaRPr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SzPts val="4000"/>
              <a:buFont typeface="Constantia"/>
              <a:buAutoNum type="arabicPeriod"/>
            </a:pPr>
            <a:r>
              <a:rPr lang="en-US" sz="4000">
                <a:latin typeface="Constantia"/>
                <a:ea typeface="Constantia"/>
                <a:cs typeface="Constantia"/>
                <a:sym typeface="Constantia"/>
              </a:rPr>
              <a:t>Chair holds a vote </a:t>
            </a:r>
            <a:endParaRPr sz="4000">
              <a:latin typeface="Constantia"/>
              <a:ea typeface="Constantia"/>
              <a:cs typeface="Constantia"/>
              <a:sym typeface="Constantia"/>
            </a:endParaRPr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nstantia"/>
              <a:buAutoNum type="arabicPeriod"/>
            </a:pPr>
            <a:r>
              <a:rPr lang="en-US" sz="4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Chair Says the motion </a:t>
            </a:r>
            <a:endParaRPr sz="40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onstantia"/>
                <a:ea typeface="Constantia"/>
                <a:cs typeface="Constantia"/>
                <a:sym typeface="Constantia"/>
              </a:rPr>
              <a:t> </a:t>
            </a:r>
            <a:endParaRPr sz="4000"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7"/>
          <p:cNvSpPr txBox="1"/>
          <p:nvPr>
            <p:ph type="title"/>
          </p:nvPr>
        </p:nvSpPr>
        <p:spPr>
          <a:xfrm>
            <a:off x="0" y="704850"/>
            <a:ext cx="8686800" cy="11430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6 basic steps to handle motions:</a:t>
            </a:r>
            <a:endParaRPr b="1"/>
          </a:p>
        </p:txBody>
      </p:sp>
      <p:sp>
        <p:nvSpPr>
          <p:cNvPr id="246" name="Google Shape;246;p37"/>
          <p:cNvSpPr txBox="1"/>
          <p:nvPr/>
        </p:nvSpPr>
        <p:spPr>
          <a:xfrm>
            <a:off x="0" y="2123125"/>
            <a:ext cx="9144000" cy="27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SzPts val="4000"/>
              <a:buFont typeface="Constantia"/>
              <a:buAutoNum type="arabicPeriod"/>
            </a:pPr>
            <a:r>
              <a:rPr lang="en-US" sz="4000">
                <a:latin typeface="Constantia"/>
                <a:ea typeface="Constantia"/>
                <a:cs typeface="Constantia"/>
                <a:sym typeface="Constantia"/>
              </a:rPr>
              <a:t>Member makes the motion</a:t>
            </a:r>
            <a:endParaRPr sz="4000"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onstantia"/>
                <a:ea typeface="Constantia"/>
                <a:cs typeface="Constantia"/>
                <a:sym typeface="Constantia"/>
              </a:rPr>
              <a:t>3. Another Member Seconds the motion </a:t>
            </a:r>
            <a:endParaRPr sz="4000"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onstantia"/>
                <a:ea typeface="Constantia"/>
                <a:cs typeface="Constantia"/>
                <a:sym typeface="Constantia"/>
              </a:rPr>
              <a:t>6. Chair Says the motion </a:t>
            </a:r>
            <a:endParaRPr sz="4000"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onstantia"/>
                <a:ea typeface="Constantia"/>
                <a:cs typeface="Constantia"/>
                <a:sym typeface="Constantia"/>
              </a:rPr>
              <a:t>4. Members discuss the motion </a:t>
            </a:r>
            <a:endParaRPr sz="4000"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onstantia"/>
                <a:ea typeface="Constantia"/>
                <a:cs typeface="Constantia"/>
                <a:sym typeface="Constantia"/>
              </a:rPr>
              <a:t>5. Chair holds a vote </a:t>
            </a:r>
            <a:endParaRPr sz="4000"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onstantia"/>
                <a:ea typeface="Constantia"/>
                <a:cs typeface="Constantia"/>
                <a:sym typeface="Constantia"/>
              </a:rPr>
              <a:t>2. </a:t>
            </a:r>
            <a:r>
              <a:rPr lang="en-US" sz="4000">
                <a:latin typeface="Constantia"/>
                <a:ea typeface="Constantia"/>
                <a:cs typeface="Constantia"/>
                <a:sym typeface="Constantia"/>
              </a:rPr>
              <a:t>The results of the vote are announced </a:t>
            </a:r>
            <a:endParaRPr sz="4000"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8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b="1" i="0" lang="en-US" sz="5000" u="none">
                <a:solidFill>
                  <a:schemeClr val="dk2"/>
                </a:solidFill>
              </a:rPr>
              <a:t>Thank you!</a:t>
            </a:r>
            <a:endParaRPr b="1"/>
          </a:p>
        </p:txBody>
      </p:sp>
      <p:sp>
        <p:nvSpPr>
          <p:cNvPr id="252" name="Google Shape;252;p38"/>
          <p:cNvSpPr txBox="1"/>
          <p:nvPr>
            <p:ph idx="1" type="body"/>
          </p:nvPr>
        </p:nvSpPr>
        <p:spPr>
          <a:xfrm>
            <a:off x="723675" y="18478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- </a:t>
            </a:r>
            <a:r>
              <a:rPr lang="en-US"/>
              <a:t>Any questions???</a:t>
            </a:r>
            <a:endParaRPr/>
          </a:p>
          <a:p>
            <a:pPr indent="0" lvl="0" marL="0" marR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/>
          <p:nvPr>
            <p:ph type="title"/>
          </p:nvPr>
        </p:nvSpPr>
        <p:spPr>
          <a:xfrm>
            <a:off x="457200" y="5160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Calibri"/>
              <a:buNone/>
            </a:pPr>
            <a:r>
              <a:rPr b="1" lang="en-US" sz="4500"/>
              <a:t>What do you already know?</a:t>
            </a:r>
            <a:endParaRPr b="1"/>
          </a:p>
        </p:txBody>
      </p:sp>
      <p:sp>
        <p:nvSpPr>
          <p:cNvPr id="165" name="Google Shape;165;p24"/>
          <p:cNvSpPr txBox="1"/>
          <p:nvPr>
            <p:ph idx="1" type="body"/>
          </p:nvPr>
        </p:nvSpPr>
        <p:spPr>
          <a:xfrm>
            <a:off x="457200" y="2070127"/>
            <a:ext cx="8229600" cy="39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- What is parliamentary procedure?</a:t>
            </a:r>
            <a:endParaRPr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- Why do you think we use parliamentary procedure? </a:t>
            </a:r>
            <a:endParaRPr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- Where have you seen parliamentary procedure used before?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/>
          <p:nvPr>
            <p:ph type="title"/>
          </p:nvPr>
        </p:nvSpPr>
        <p:spPr>
          <a:xfrm>
            <a:off x="457200" y="5160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Calibri"/>
              <a:buNone/>
            </a:pPr>
            <a:r>
              <a:rPr b="1" lang="en-US" sz="4500"/>
              <a:t>What is Parliamentary Procedure</a:t>
            </a:r>
            <a:endParaRPr b="1"/>
          </a:p>
        </p:txBody>
      </p:sp>
      <p:sp>
        <p:nvSpPr>
          <p:cNvPr id="171" name="Google Shape;171;p25"/>
          <p:cNvSpPr txBox="1"/>
          <p:nvPr>
            <p:ph idx="1" type="body"/>
          </p:nvPr>
        </p:nvSpPr>
        <p:spPr>
          <a:xfrm>
            <a:off x="457200" y="1659037"/>
            <a:ext cx="8229600" cy="452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7185" lvl="0" marL="457200" rtl="0" algn="l">
              <a:spcBef>
                <a:spcPts val="360"/>
              </a:spcBef>
              <a:spcAft>
                <a:spcPts val="0"/>
              </a:spcAft>
              <a:buSzPts val="1710"/>
              <a:buChar char="-"/>
            </a:pPr>
            <a:r>
              <a:rPr lang="en-US" sz="2400">
                <a:solidFill>
                  <a:srgbClr val="1A1A1A"/>
                </a:solidFill>
                <a:highlight>
                  <a:schemeClr val="lt1"/>
                </a:highlight>
              </a:rPr>
              <a:t>The rules used to run a meeting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/>
          <p:nvPr>
            <p:ph type="title"/>
          </p:nvPr>
        </p:nvSpPr>
        <p:spPr>
          <a:xfrm>
            <a:off x="457200" y="5160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Calibri"/>
              <a:buNone/>
            </a:pPr>
            <a:r>
              <a:rPr b="1" lang="en-US" sz="4500"/>
              <a:t>How to run a meeting:</a:t>
            </a:r>
            <a:endParaRPr b="1"/>
          </a:p>
        </p:txBody>
      </p:sp>
      <p:sp>
        <p:nvSpPr>
          <p:cNvPr id="177" name="Google Shape;177;p26"/>
          <p:cNvSpPr txBox="1"/>
          <p:nvPr>
            <p:ph idx="1" type="body"/>
          </p:nvPr>
        </p:nvSpPr>
        <p:spPr>
          <a:xfrm>
            <a:off x="457200" y="1659037"/>
            <a:ext cx="8229600" cy="452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7185" lvl="0" marL="457200" rtl="0" algn="l">
              <a:spcBef>
                <a:spcPts val="360"/>
              </a:spcBef>
              <a:spcAft>
                <a:spcPts val="0"/>
              </a:spcAft>
              <a:buSzPts val="1710"/>
              <a:buChar char="-"/>
            </a:pPr>
            <a:r>
              <a:rPr lang="en-US" sz="2400">
                <a:solidFill>
                  <a:srgbClr val="1A1A1A"/>
                </a:solidFill>
                <a:highlight>
                  <a:schemeClr val="lt1"/>
                </a:highlight>
              </a:rPr>
              <a:t>What are some things you’ve seen done before at meetings?</a:t>
            </a:r>
            <a:endParaRPr/>
          </a:p>
        </p:txBody>
      </p:sp>
      <p:pic>
        <p:nvPicPr>
          <p:cNvPr id="178" name="Google Shape;17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1924" y="3065125"/>
            <a:ext cx="5670625" cy="3186175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Calibri"/>
              <a:buNone/>
            </a:pPr>
            <a:r>
              <a:rPr b="1" i="0" lang="en-US" sz="4500" u="none">
                <a:solidFill>
                  <a:schemeClr val="dk2"/>
                </a:solidFill>
              </a:rPr>
              <a:t>Objectives of Parliamentary Procedure:</a:t>
            </a:r>
            <a:endParaRPr b="1"/>
          </a:p>
        </p:txBody>
      </p:sp>
      <p:sp>
        <p:nvSpPr>
          <p:cNvPr id="184" name="Google Shape;184;p27"/>
          <p:cNvSpPr txBox="1"/>
          <p:nvPr>
            <p:ph idx="1" type="body"/>
          </p:nvPr>
        </p:nvSpPr>
        <p:spPr>
          <a:xfrm>
            <a:off x="457200" y="19351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b="0" i="0" lang="en-US" sz="35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</a:t>
            </a:r>
            <a:r>
              <a:rPr lang="en-US"/>
              <a:t>ocus...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b="0" i="0" lang="en-US" sz="35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</a:t>
            </a:r>
            <a:r>
              <a:rPr lang="en-US"/>
              <a:t>bserve...</a:t>
            </a:r>
            <a:endParaRPr>
              <a:solidFill>
                <a:srgbClr val="FFFFFF"/>
              </a:solidFill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b="0" i="0" lang="en-US" sz="35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</a:t>
            </a:r>
            <a:r>
              <a:rPr lang="en-US"/>
              <a:t>xtending...</a:t>
            </a:r>
            <a:endParaRPr/>
          </a:p>
          <a:p>
            <a:pPr indent="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b="0" i="0" lang="en-US" sz="35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</a:t>
            </a: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rotecting...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Calibri"/>
              <a:buNone/>
            </a:pPr>
            <a:r>
              <a:rPr b="1" i="0" lang="en-US" sz="4500" u="none">
                <a:solidFill>
                  <a:schemeClr val="dk2"/>
                </a:solidFill>
              </a:rPr>
              <a:t>Objectives of Parliamentary Procedure:</a:t>
            </a:r>
            <a:endParaRPr b="1"/>
          </a:p>
        </p:txBody>
      </p:sp>
      <p:sp>
        <p:nvSpPr>
          <p:cNvPr id="190" name="Google Shape;190;p28"/>
          <p:cNvSpPr txBox="1"/>
          <p:nvPr>
            <p:ph idx="1" type="body"/>
          </p:nvPr>
        </p:nvSpPr>
        <p:spPr>
          <a:xfrm>
            <a:off x="457200" y="19351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b="0" i="0" lang="en-US" sz="35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</a:t>
            </a:r>
            <a:r>
              <a:rPr lang="en-US"/>
              <a:t>ocus</a:t>
            </a:r>
            <a:r>
              <a:rPr lang="en-US">
                <a:solidFill>
                  <a:srgbClr val="000000"/>
                </a:solidFill>
              </a:rPr>
              <a:t> on the task at hand</a:t>
            </a:r>
            <a:endParaRPr>
              <a:solidFill>
                <a:srgbClr val="000000"/>
              </a:solidFill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b="0" i="0" lang="en-US" sz="35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</a:t>
            </a:r>
            <a:r>
              <a:rPr lang="en-US"/>
              <a:t>bserve...</a:t>
            </a:r>
            <a:endParaRPr>
              <a:solidFill>
                <a:srgbClr val="FFFFFF"/>
              </a:solidFill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b="0" i="0" lang="en-US" sz="35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</a:t>
            </a:r>
            <a:r>
              <a:rPr lang="en-US"/>
              <a:t>xtending… </a:t>
            </a:r>
            <a:endParaRPr/>
          </a:p>
          <a:p>
            <a:pPr indent="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b="0" i="0" lang="en-US" sz="35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</a:t>
            </a: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rotecting</a:t>
            </a:r>
            <a:r>
              <a:rPr lang="en-US"/>
              <a:t>… 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Calibri"/>
              <a:buNone/>
            </a:pPr>
            <a:r>
              <a:rPr b="1" i="0" lang="en-US" sz="4500" u="none">
                <a:solidFill>
                  <a:schemeClr val="dk2"/>
                </a:solidFill>
              </a:rPr>
              <a:t>Objectives of Parliamentary Procedure:</a:t>
            </a:r>
            <a:endParaRPr b="1"/>
          </a:p>
        </p:txBody>
      </p:sp>
      <p:sp>
        <p:nvSpPr>
          <p:cNvPr id="196" name="Google Shape;196;p29"/>
          <p:cNvSpPr txBox="1"/>
          <p:nvPr>
            <p:ph idx="1" type="body"/>
          </p:nvPr>
        </p:nvSpPr>
        <p:spPr>
          <a:xfrm>
            <a:off x="457200" y="19351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b="0" i="0" lang="en-US" sz="35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</a:t>
            </a:r>
            <a:r>
              <a:rPr lang="en-US"/>
              <a:t>ocus </a:t>
            </a:r>
            <a:r>
              <a:rPr lang="en-US">
                <a:solidFill>
                  <a:srgbClr val="000000"/>
                </a:solidFill>
              </a:rPr>
              <a:t>o</a:t>
            </a:r>
            <a:r>
              <a:rPr lang="en-US">
                <a:solidFill>
                  <a:srgbClr val="000000"/>
                </a:solidFill>
              </a:rPr>
              <a:t>n the task at hand</a:t>
            </a:r>
            <a:endParaRPr>
              <a:solidFill>
                <a:srgbClr val="000000"/>
              </a:solidFill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b="0" i="0" lang="en-US" sz="35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</a:t>
            </a:r>
            <a:r>
              <a:rPr lang="en-US"/>
              <a:t>bserve</a:t>
            </a:r>
            <a:r>
              <a:rPr lang="en-US">
                <a:solidFill>
                  <a:srgbClr val="000000"/>
                </a:solidFill>
              </a:rPr>
              <a:t> the rights of the majority </a:t>
            </a:r>
            <a:endParaRPr>
              <a:solidFill>
                <a:srgbClr val="000000"/>
              </a:solidFill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b="0" i="0" lang="en-US" sz="35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</a:t>
            </a:r>
            <a:r>
              <a:rPr lang="en-US"/>
              <a:t>xtending… </a:t>
            </a:r>
            <a:endParaRPr/>
          </a:p>
          <a:p>
            <a:pPr indent="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b="0" i="0" lang="en-US" sz="35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</a:t>
            </a: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rotectin</a:t>
            </a:r>
            <a:r>
              <a:rPr lang="en-US"/>
              <a:t>g… 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Calibri"/>
              <a:buNone/>
            </a:pPr>
            <a:r>
              <a:rPr b="1" i="0" lang="en-US" sz="4500" u="none">
                <a:solidFill>
                  <a:schemeClr val="dk2"/>
                </a:solidFill>
              </a:rPr>
              <a:t>Objectives of Parliamentary Procedure:</a:t>
            </a:r>
            <a:endParaRPr b="1"/>
          </a:p>
        </p:txBody>
      </p:sp>
      <p:sp>
        <p:nvSpPr>
          <p:cNvPr id="202" name="Google Shape;202;p30"/>
          <p:cNvSpPr txBox="1"/>
          <p:nvPr>
            <p:ph idx="1" type="body"/>
          </p:nvPr>
        </p:nvSpPr>
        <p:spPr>
          <a:xfrm>
            <a:off x="457200" y="19351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b="0" i="0" lang="en-US" sz="35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</a:t>
            </a:r>
            <a:r>
              <a:rPr lang="en-US"/>
              <a:t>ocus </a:t>
            </a:r>
            <a:r>
              <a:rPr lang="en-US">
                <a:solidFill>
                  <a:srgbClr val="000000"/>
                </a:solidFill>
              </a:rPr>
              <a:t>o</a:t>
            </a:r>
            <a:r>
              <a:rPr lang="en-US">
                <a:solidFill>
                  <a:srgbClr val="000000"/>
                </a:solidFill>
              </a:rPr>
              <a:t>n the task at hand</a:t>
            </a:r>
            <a:endParaRPr>
              <a:solidFill>
                <a:srgbClr val="000000"/>
              </a:solidFill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b="0" i="0" lang="en-US" sz="35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</a:t>
            </a:r>
            <a:r>
              <a:rPr lang="en-US"/>
              <a:t>bserve </a:t>
            </a:r>
            <a:r>
              <a:rPr lang="en-US">
                <a:solidFill>
                  <a:srgbClr val="000000"/>
                </a:solidFill>
              </a:rPr>
              <a:t>the rights of the majority </a:t>
            </a:r>
            <a:endParaRPr>
              <a:solidFill>
                <a:srgbClr val="000000"/>
              </a:solidFill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b="0" i="0" lang="en-US" sz="35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</a:t>
            </a:r>
            <a:r>
              <a:rPr lang="en-US"/>
              <a:t>xtending </a:t>
            </a:r>
            <a:r>
              <a:rPr lang="en-US">
                <a:solidFill>
                  <a:srgbClr val="000000"/>
                </a:solidFill>
              </a:rPr>
              <a:t>courtesy to all</a:t>
            </a:r>
            <a:r>
              <a:rPr lang="en-US"/>
              <a:t> 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b="0" i="0" lang="en-US" sz="35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</a:t>
            </a: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rotecting</a:t>
            </a:r>
            <a:r>
              <a:rPr lang="en-US"/>
              <a:t>… 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Calibri"/>
              <a:buNone/>
            </a:pPr>
            <a:r>
              <a:rPr b="1" i="0" lang="en-US" sz="4500" u="none">
                <a:solidFill>
                  <a:schemeClr val="dk2"/>
                </a:solidFill>
              </a:rPr>
              <a:t>Objectives of Parliamentary Procedure:</a:t>
            </a:r>
            <a:endParaRPr b="1"/>
          </a:p>
        </p:txBody>
      </p:sp>
      <p:sp>
        <p:nvSpPr>
          <p:cNvPr id="208" name="Google Shape;208;p31"/>
          <p:cNvSpPr txBox="1"/>
          <p:nvPr>
            <p:ph idx="1" type="body"/>
          </p:nvPr>
        </p:nvSpPr>
        <p:spPr>
          <a:xfrm>
            <a:off x="457200" y="19351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b="0" i="0" lang="en-US" sz="35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</a:t>
            </a:r>
            <a:r>
              <a:rPr lang="en-US"/>
              <a:t>ocus </a:t>
            </a:r>
            <a:r>
              <a:rPr lang="en-US">
                <a:solidFill>
                  <a:srgbClr val="000000"/>
                </a:solidFill>
              </a:rPr>
              <a:t>o</a:t>
            </a:r>
            <a:r>
              <a:rPr lang="en-US">
                <a:solidFill>
                  <a:srgbClr val="000000"/>
                </a:solidFill>
              </a:rPr>
              <a:t>n the task at hand</a:t>
            </a:r>
            <a:endParaRPr>
              <a:solidFill>
                <a:srgbClr val="000000"/>
              </a:solidFill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b="0" i="0" lang="en-US" sz="35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</a:t>
            </a:r>
            <a:r>
              <a:rPr lang="en-US"/>
              <a:t>bserve</a:t>
            </a:r>
            <a:r>
              <a:rPr lang="en-US">
                <a:solidFill>
                  <a:srgbClr val="000000"/>
                </a:solidFill>
              </a:rPr>
              <a:t> the rights of the majority</a:t>
            </a:r>
            <a:r>
              <a:rPr lang="en-US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b="0" i="0" lang="en-US" sz="35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</a:t>
            </a:r>
            <a:r>
              <a:rPr lang="en-US"/>
              <a:t>xtending</a:t>
            </a:r>
            <a:r>
              <a:rPr lang="en-US">
                <a:solidFill>
                  <a:srgbClr val="000000"/>
                </a:solidFill>
              </a:rPr>
              <a:t> courtesy to all</a:t>
            </a:r>
            <a:r>
              <a:rPr lang="en-US"/>
              <a:t> 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b="0" i="0" lang="en-US" sz="35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</a:t>
            </a: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rotecting</a:t>
            </a:r>
            <a:r>
              <a:rPr b="0" i="0" lang="en-US" sz="26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the rights of the m</a:t>
            </a:r>
            <a:r>
              <a:rPr lang="en-US">
                <a:solidFill>
                  <a:srgbClr val="000000"/>
                </a:solidFill>
              </a:rPr>
              <a:t>inority</a:t>
            </a:r>
            <a:r>
              <a:rPr lang="en-US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