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6"/>
  </p:notesMasterIdLst>
  <p:sldIdLst>
    <p:sldId id="256" r:id="rId5"/>
    <p:sldId id="257" r:id="rId6"/>
    <p:sldId id="258" r:id="rId7"/>
    <p:sldId id="261" r:id="rId8"/>
    <p:sldId id="262" r:id="rId9"/>
    <p:sldId id="269" r:id="rId10"/>
    <p:sldId id="270" r:id="rId11"/>
    <p:sldId id="271" r:id="rId12"/>
    <p:sldId id="265" r:id="rId13"/>
    <p:sldId id="267" r:id="rId14"/>
    <p:sldId id="268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2C2572F-FD31-04C8-8623-25D6475D974D}" name="Cushman, Jennifer" initials="CJ" userId="S::jennifer.cushman@uconn.edu::128fdd62-b308-4450-a15b-2db1ccacf12a" providerId="AD"/>
  <p188:author id="{D1A0CE68-8C95-AF3C-DF45-E1E3E2108BD7}" name="Syrotiak, Matthew" initials="" userId="S::matthew.syrotiak@uconn.edu::c763ff84-bfd4-4712-a8a3-408cd2863a8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7390E6-22CB-3BA5-465C-7E5A0CAE2FC8}" v="6" dt="2025-05-20T14:01:11.819"/>
    <p1510:client id="{82D44D43-DD2F-FBBB-1B55-92F5D6EE0667}" v="255" dt="2025-05-19T19:39:05.6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60" d="100"/>
          <a:sy n="160" d="100"/>
        </p:scale>
        <p:origin x="78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12111a259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12111a259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12111a259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12111a259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12111a259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12111a259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127c3125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127c31254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127c31254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127c31254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127c31254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127c31254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127c31254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127c31254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12d306fa6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12d306fa6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4h.zsuite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/>
          </p:cNvSpPr>
          <p:nvPr/>
        </p:nvSpPr>
        <p:spPr>
          <a:xfrm>
            <a:off x="0" y="3883025"/>
            <a:ext cx="8520113" cy="12671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Begin by searching,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https://4h.zsuite.org/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Select “Sign-Up” and “Register New Household”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4" name="Google Shape;54;p13" descr="A screenshot of a computer Screen&#10;"/>
          <p:cNvPicPr preferRelativeResize="0"/>
          <p:nvPr/>
        </p:nvPicPr>
        <p:blipFill rotWithShape="1">
          <a:blip r:embed="rId4">
            <a:alphaModFix/>
          </a:blip>
          <a:srcRect b="24000"/>
          <a:stretch/>
        </p:blipFill>
        <p:spPr>
          <a:xfrm>
            <a:off x="0" y="336176"/>
            <a:ext cx="9144000" cy="38890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63827379-4252-0D02-09E6-A2CA1701021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810"/>
            <a:ext cx="540258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rebuchet MS"/>
                <a:ea typeface="Arial"/>
                <a:cs typeface="Arial"/>
                <a:sym typeface="Arial"/>
              </a:rPr>
              <a:t>Z-Suite Homepage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/>
          </p:cNvSpPr>
          <p:nvPr/>
        </p:nvSpPr>
        <p:spPr>
          <a:xfrm>
            <a:off x="6729413" y="0"/>
            <a:ext cx="2414587" cy="12841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Once your enrollment is complete the “In Progress” will change to “Pending Approval” 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24" descr="A screenshot of a computer Screen&#10;"/>
          <p:cNvPicPr preferRelativeResize="0"/>
          <p:nvPr/>
        </p:nvPicPr>
        <p:blipFill rotWithShape="1">
          <a:blip r:embed="rId3">
            <a:alphaModFix/>
          </a:blip>
          <a:srcRect l="6819" r="33153"/>
          <a:stretch/>
        </p:blipFill>
        <p:spPr>
          <a:xfrm>
            <a:off x="0" y="342899"/>
            <a:ext cx="6728875" cy="480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1325" y="2662348"/>
            <a:ext cx="1185200" cy="4423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E07441CA-02A2-4028-5796-C19AD11B27E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810"/>
            <a:ext cx="540258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rebuchet MS"/>
                <a:ea typeface="Arial"/>
                <a:cs typeface="Arial"/>
                <a:sym typeface="Arial"/>
              </a:rPr>
              <a:t>Z-Suite </a:t>
            </a:r>
            <a:r>
              <a:rPr lang="en-US" sz="1600">
                <a:solidFill>
                  <a:srgbClr val="000000"/>
                </a:solidFill>
                <a:highlight>
                  <a:srgbClr val="FFFFFF"/>
                </a:highlight>
                <a:latin typeface="Trebuchet MS"/>
              </a:rPr>
              <a:t>Household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0;p23">
            <a:extLst>
              <a:ext uri="{FF2B5EF4-FFF2-40B4-BE49-F238E27FC236}">
                <a16:creationId xmlns:a16="http://schemas.microsoft.com/office/drawing/2014/main" id="{7D345F54-AD2A-8CE0-669F-2F3456FFF7AF}"/>
              </a:ext>
            </a:extLst>
          </p:cNvPr>
          <p:cNvSpPr txBox="1">
            <a:spLocks/>
          </p:cNvSpPr>
          <p:nvPr/>
        </p:nvSpPr>
        <p:spPr>
          <a:xfrm>
            <a:off x="0" y="4195763"/>
            <a:ext cx="8520113" cy="9477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rebuchet MS"/>
                <a:ea typeface="Arial"/>
                <a:cs typeface="Arial"/>
                <a:sym typeface="Trebuchet MS"/>
              </a:rPr>
              <a:t>Select the "Clover Academy" tab, Enroll in the Minor Protection Training for the current year and complete all modules. Note you must be in your individual profile NOT household.  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rebuchet MS"/>
                <a:ea typeface="Arial"/>
                <a:cs typeface="Arial"/>
                <a:sym typeface="Trebuchet MS"/>
              </a:rPr>
              <a:t> 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" name="Picture 3" descr="A screenshot of a computer Screen&#10;">
            <a:extLst>
              <a:ext uri="{FF2B5EF4-FFF2-40B4-BE49-F238E27FC236}">
                <a16:creationId xmlns:a16="http://schemas.microsoft.com/office/drawing/2014/main" id="{3FEDC9DC-8DE1-77DE-2D66-386CA9079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797"/>
            <a:ext cx="9144000" cy="386112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CD03585-C27A-0D2B-146F-3C5FA8F8C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3167" y="1167848"/>
            <a:ext cx="1228725" cy="228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70;p15">
            <a:extLst>
              <a:ext uri="{FF2B5EF4-FFF2-40B4-BE49-F238E27FC236}">
                <a16:creationId xmlns:a16="http://schemas.microsoft.com/office/drawing/2014/main" id="{9F341301-EA41-5FD2-D7BC-552156C7C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983860"/>
            <a:ext cx="1629586" cy="4026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70;p15">
            <a:extLst>
              <a:ext uri="{FF2B5EF4-FFF2-40B4-BE49-F238E27FC236}">
                <a16:creationId xmlns:a16="http://schemas.microsoft.com/office/drawing/2014/main" id="{114D235C-3D4A-D7E2-FB5A-CE26EFDB7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70412" y="3211464"/>
            <a:ext cx="486586" cy="4026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B6F6A961-4350-2CB0-0A38-08B0F166587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810"/>
            <a:ext cx="540258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rebuchet MS"/>
                <a:ea typeface="Arial"/>
                <a:cs typeface="Arial"/>
                <a:sym typeface="Arial"/>
              </a:rPr>
              <a:t>Minor Protection Training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6312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/>
          </p:cNvSpPr>
          <p:nvPr/>
        </p:nvSpPr>
        <p:spPr>
          <a:xfrm>
            <a:off x="0" y="4337050"/>
            <a:ext cx="8520113" cy="8064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Enter Household Information seen above </a:t>
            </a:r>
          </a:p>
        </p:txBody>
      </p:sp>
      <p:pic>
        <p:nvPicPr>
          <p:cNvPr id="61" name="Google Shape;61;p14" descr="A screenshot of a computer Screen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42905"/>
            <a:ext cx="9143998" cy="39939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91F651A4-E88D-E76A-89BB-1DAF068C9FF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810"/>
            <a:ext cx="540258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rebuchet MS"/>
                <a:ea typeface="Arial"/>
                <a:cs typeface="Arial"/>
                <a:sym typeface="Arial"/>
              </a:rPr>
              <a:t>Z-Suite Household Information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/>
          </p:cNvSpPr>
          <p:nvPr/>
        </p:nvSpPr>
        <p:spPr>
          <a:xfrm>
            <a:off x="0" y="4195763"/>
            <a:ext cx="8520113" cy="9477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Go to “Dashboard” Select “+ Household Member”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New Household members will appear below (see Jonathan IV profile)</a:t>
            </a:r>
          </a:p>
        </p:txBody>
      </p:sp>
      <p:pic>
        <p:nvPicPr>
          <p:cNvPr id="68" name="Google Shape;68;p15" descr="A screenshot of a computer Screen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42894"/>
            <a:ext cx="9144000" cy="3852863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1600" y="1678123"/>
            <a:ext cx="1852500" cy="4026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080720"/>
            <a:ext cx="528000" cy="4026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E4554FF3-D447-B160-3E32-A84CDE0FA5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810"/>
            <a:ext cx="540258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rebuchet MS"/>
                <a:ea typeface="Arial"/>
                <a:cs typeface="Arial"/>
                <a:sym typeface="Arial"/>
              </a:rPr>
              <a:t>Z-Suite Household Members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/>
          </p:cNvSpPr>
          <p:nvPr/>
        </p:nvSpPr>
        <p:spPr>
          <a:xfrm>
            <a:off x="0" y="4157663"/>
            <a:ext cx="8520113" cy="9858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Enter Personal Information for the profile</a:t>
            </a:r>
          </a:p>
        </p:txBody>
      </p:sp>
      <p:pic>
        <p:nvPicPr>
          <p:cNvPr id="92" name="Google Shape;92;p18" descr="A screenshot of a computer Screen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49618"/>
            <a:ext cx="9144000" cy="41576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87CE5E14-BEFA-2621-661D-8C18B300E0B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810"/>
            <a:ext cx="540258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highlight>
                  <a:srgbClr val="FFFFFF"/>
                </a:highlight>
                <a:uLnTx/>
                <a:uFillTx/>
                <a:latin typeface="Trebuchet MS"/>
                <a:ea typeface="Arial"/>
                <a:cs typeface="Arial"/>
                <a:sym typeface="Arial"/>
              </a:rPr>
              <a:t>Member Enrollment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/>
          </p:cNvSpPr>
          <p:nvPr/>
        </p:nvSpPr>
        <p:spPr>
          <a:xfrm>
            <a:off x="0" y="4229100"/>
            <a:ext cx="9144000" cy="914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14300" marR="11430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highlight>
                  <a:srgbClr val="FFFFFF"/>
                </a:highlight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Complete the three waivers attached: Annual Connecticut 4-H Volunteer Agreement Form, 4-H Volunteer Application Form, UConn 4-H Volunteer Code of Conduct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80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9" descr="A screenshot of a computer Screen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42899"/>
            <a:ext cx="9144000" cy="38862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2A02CE40-7E63-6E43-5756-D5C9EE3A947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810"/>
            <a:ext cx="540258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rebuchet MS"/>
                <a:ea typeface="Arial"/>
                <a:cs typeface="Arial"/>
                <a:sym typeface="Arial"/>
              </a:rPr>
              <a:t>Annual Waivers</a:t>
            </a:r>
            <a:endParaRPr kumimoji="0" lang="en-US" sz="2800" b="0" i="0" u="none" strike="noStrike" kern="0" cap="none" spc="0" normalizeH="0" baseline="0" noProof="0" dirty="0" err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8;p19">
            <a:extLst>
              <a:ext uri="{FF2B5EF4-FFF2-40B4-BE49-F238E27FC236}">
                <a16:creationId xmlns:a16="http://schemas.microsoft.com/office/drawing/2014/main" id="{D5B0CF28-FA9C-2A93-A1A8-28519217F6D5}"/>
              </a:ext>
            </a:extLst>
          </p:cNvPr>
          <p:cNvSpPr txBox="1">
            <a:spLocks/>
          </p:cNvSpPr>
          <p:nvPr/>
        </p:nvSpPr>
        <p:spPr>
          <a:xfrm>
            <a:off x="5349875" y="344488"/>
            <a:ext cx="3794125" cy="23225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800"/>
              </a:spcBef>
              <a:spcAft>
                <a:spcPts val="1200"/>
              </a:spcAft>
              <a:buClr>
                <a:srgbClr val="595959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Complete the following fields: Name, Email, Mailing, Telephone, Role(s), signature and date </a:t>
            </a:r>
          </a:p>
        </p:txBody>
      </p:sp>
      <p:pic>
        <p:nvPicPr>
          <p:cNvPr id="4" name="Picture 3" descr="A screenshot of a computer Screen">
            <a:extLst>
              <a:ext uri="{FF2B5EF4-FFF2-40B4-BE49-F238E27FC236}">
                <a16:creationId xmlns:a16="http://schemas.microsoft.com/office/drawing/2014/main" id="{BCC605E4-6F31-B883-19AE-3EF41955DE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780"/>
          <a:stretch/>
        </p:blipFill>
        <p:spPr>
          <a:xfrm>
            <a:off x="41926" y="342900"/>
            <a:ext cx="5309926" cy="480060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44003E7-FDC7-4305-B57C-C1C1330DC73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810"/>
            <a:ext cx="540258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rebuchet MS"/>
                <a:ea typeface="Arial"/>
                <a:cs typeface="Arial"/>
                <a:sym typeface="Arial"/>
              </a:rPr>
              <a:t>Annual Connecticut 4-H Volunteer Agreement Form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1712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 Screen">
            <a:extLst>
              <a:ext uri="{FF2B5EF4-FFF2-40B4-BE49-F238E27FC236}">
                <a16:creationId xmlns:a16="http://schemas.microsoft.com/office/drawing/2014/main" id="{FF37E2DD-340C-924B-0FEE-499E91D9D4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36" b="1778"/>
          <a:stretch/>
        </p:blipFill>
        <p:spPr>
          <a:xfrm>
            <a:off x="-2568" y="342900"/>
            <a:ext cx="5398778" cy="4800605"/>
          </a:xfrm>
          <a:prstGeom prst="rect">
            <a:avLst/>
          </a:prstGeom>
        </p:spPr>
      </p:pic>
      <p:sp>
        <p:nvSpPr>
          <p:cNvPr id="9" name="Google Shape;98;p19">
            <a:extLst>
              <a:ext uri="{FF2B5EF4-FFF2-40B4-BE49-F238E27FC236}">
                <a16:creationId xmlns:a16="http://schemas.microsoft.com/office/drawing/2014/main" id="{5E5F1987-26AC-22F8-B574-0130D2C4B1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50564" y="344557"/>
            <a:ext cx="3793436" cy="23224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800"/>
              </a:spcBef>
              <a:spcAft>
                <a:spcPts val="1200"/>
              </a:spcAft>
              <a:buClr>
                <a:srgbClr val="595959"/>
              </a:buClr>
              <a:buNone/>
            </a:pPr>
            <a:r>
              <a:rPr lang="en-US" dirty="0">
                <a:solidFill>
                  <a:schemeClr val="tx1"/>
                </a:solidFill>
              </a:rPr>
              <a:t>Complete the following fields: Club name, projects, Junior leaders and additional volunteers*</a:t>
            </a:r>
          </a:p>
          <a:p>
            <a:pPr marL="0" indent="0">
              <a:lnSpc>
                <a:spcPct val="114999"/>
              </a:lnSpc>
              <a:spcBef>
                <a:spcPts val="800"/>
              </a:spcBef>
              <a:spcAft>
                <a:spcPts val="12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14999"/>
              </a:lnSpc>
              <a:spcBef>
                <a:spcPts val="80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*Only if primary club leader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9E31D5D-950E-C7BE-57BD-E67A51E0221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810"/>
            <a:ext cx="5945857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rebuchet MS"/>
                <a:ea typeface="Arial"/>
                <a:cs typeface="Arial"/>
                <a:sym typeface="Arial"/>
              </a:rPr>
              <a:t>Annual Connecticut 4-H Volunteer Agreement Form</a:t>
            </a:r>
            <a:r>
              <a:rPr lang="en-US" sz="1600" dirty="0">
                <a:highlight>
                  <a:srgbClr val="FFFFFF"/>
                </a:highlight>
                <a:latin typeface="Trebuchet MS"/>
              </a:rPr>
              <a:t> Cont.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1722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 Screen&#10;">
            <a:extLst>
              <a:ext uri="{FF2B5EF4-FFF2-40B4-BE49-F238E27FC236}">
                <a16:creationId xmlns:a16="http://schemas.microsoft.com/office/drawing/2014/main" id="{D04A8AA5-57C6-6659-2A18-2FC7555DED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2" r="442" b="317"/>
          <a:stretch/>
        </p:blipFill>
        <p:spPr>
          <a:xfrm>
            <a:off x="1787497" y="356555"/>
            <a:ext cx="5148824" cy="478555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AC0A89A-062A-B811-DD5E-9D4DE682565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810"/>
            <a:ext cx="441198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Arial"/>
                <a:cs typeface="Arial"/>
                <a:sym typeface="Arial"/>
              </a:rPr>
              <a:t>UConn 4-H Volunteer Code of Conduct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9003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 Screen&#10;&#10;&#10;">
            <a:extLst>
              <a:ext uri="{FF2B5EF4-FFF2-40B4-BE49-F238E27FC236}">
                <a16:creationId xmlns:a16="http://schemas.microsoft.com/office/drawing/2014/main" id="{7562F921-2388-BB4D-76F5-6222EEBB8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" y="341244"/>
            <a:ext cx="5495241" cy="4808881"/>
          </a:xfrm>
          <a:prstGeom prst="rect">
            <a:avLst/>
          </a:prstGeom>
        </p:spPr>
      </p:pic>
      <p:sp>
        <p:nvSpPr>
          <p:cNvPr id="8" name="Google Shape;98;p19">
            <a:extLst>
              <a:ext uri="{FF2B5EF4-FFF2-40B4-BE49-F238E27FC236}">
                <a16:creationId xmlns:a16="http://schemas.microsoft.com/office/drawing/2014/main" id="{77298AA6-2B13-127E-CC6C-1AEFC0235C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07933" y="344557"/>
            <a:ext cx="3636067" cy="23224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800"/>
              </a:spcBef>
              <a:spcAft>
                <a:spcPts val="1200"/>
              </a:spcAft>
              <a:buClr>
                <a:srgbClr val="595959"/>
              </a:buClr>
              <a:buNone/>
            </a:pPr>
            <a:r>
              <a:rPr lang="en-US" dirty="0">
                <a:solidFill>
                  <a:schemeClr val="tx1"/>
                </a:solidFill>
              </a:rPr>
              <a:t>Complete the following fields: Basic Information, Mailing Address, Skills and Interest, Additional Information and signature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78E8389-5759-4E37-CB5D-878E6E9C51F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810"/>
            <a:ext cx="4411980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highlight>
                  <a:srgbClr val="FFFFFF"/>
                </a:highlight>
                <a:uLnTx/>
                <a:uFillTx/>
                <a:latin typeface="Trebuchet MS"/>
                <a:ea typeface="Arial"/>
                <a:cs typeface="Arial"/>
                <a:sym typeface="Arial"/>
              </a:rPr>
              <a:t>4-H Volunteer Application Form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5868cc-59b8-4c0a-be62-d5a0c4fb5e24" xsi:nil="true"/>
    <lcf76f155ced4ddcb4097134ff3c332f xmlns="163d8e07-06c3-4a7a-969e-aeaeafcc745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0A559975A35B47AF04674212E83C0E" ma:contentTypeVersion="13" ma:contentTypeDescription="Create a new document." ma:contentTypeScope="" ma:versionID="70243de05c6f3460f9c4f1e1186add7d">
  <xsd:schema xmlns:xsd="http://www.w3.org/2001/XMLSchema" xmlns:xs="http://www.w3.org/2001/XMLSchema" xmlns:p="http://schemas.microsoft.com/office/2006/metadata/properties" xmlns:ns2="163d8e07-06c3-4a7a-969e-aeaeafcc7455" xmlns:ns3="be5868cc-59b8-4c0a-be62-d5a0c4fb5e24" targetNamespace="http://schemas.microsoft.com/office/2006/metadata/properties" ma:root="true" ma:fieldsID="ebb3a6e62f30afd32c5c59b93ee3513b" ns2:_="" ns3:_="">
    <xsd:import namespace="163d8e07-06c3-4a7a-969e-aeaeafcc7455"/>
    <xsd:import namespace="be5868cc-59b8-4c0a-be62-d5a0c4fb5e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3d8e07-06c3-4a7a-969e-aeaeafcc74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e6962ab-0744-46a3-9e0f-3fe952fbdf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5868cc-59b8-4c0a-be62-d5a0c4fb5e2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278074b-f8c0-4d86-b282-5cfaf5f5c3d4}" ma:internalName="TaxCatchAll" ma:showField="CatchAllData" ma:web="be5868cc-59b8-4c0a-be62-d5a0c4fb5e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36FC5B-AD80-4421-A180-85703E5AFF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F6D7A2-31D4-4C57-B36D-2B885B55DF03}">
  <ds:schemaRefs>
    <ds:schemaRef ds:uri="http://schemas.microsoft.com/office/2006/metadata/properties"/>
    <ds:schemaRef ds:uri="http://schemas.microsoft.com/office/infopath/2007/PartnerControls"/>
    <ds:schemaRef ds:uri="be5868cc-59b8-4c0a-be62-d5a0c4fb5e24"/>
    <ds:schemaRef ds:uri="163d8e07-06c3-4a7a-969e-aeaeafcc7455"/>
  </ds:schemaRefs>
</ds:datastoreItem>
</file>

<file path=customXml/itemProps3.xml><?xml version="1.0" encoding="utf-8"?>
<ds:datastoreItem xmlns:ds="http://schemas.openxmlformats.org/officeDocument/2006/customXml" ds:itemID="{42763247-3BDA-4CF4-B0E7-FFC7A52026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3d8e07-06c3-4a7a-969e-aeaeafcc7455"/>
    <ds:schemaRef ds:uri="be5868cc-59b8-4c0a-be62-d5a0c4fb5e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</Words>
  <Application>Microsoft Macintosh PowerPoint</Application>
  <PresentationFormat>On-screen Show (16:9)</PresentationFormat>
  <Paragraphs>25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Trebuchet MS</vt:lpstr>
      <vt:lpstr>Simple Light</vt:lpstr>
      <vt:lpstr>Z-Suite Homepage</vt:lpstr>
      <vt:lpstr>Z-Suite Household Information</vt:lpstr>
      <vt:lpstr>Z-Suite Household Members</vt:lpstr>
      <vt:lpstr>Member Enrollment </vt:lpstr>
      <vt:lpstr>Annual Waivers</vt:lpstr>
      <vt:lpstr>Annual Connecticut 4-H Volunteer Agreement Form</vt:lpstr>
      <vt:lpstr>Annual Connecticut 4-H Volunteer Agreement Form Cont.</vt:lpstr>
      <vt:lpstr>UConn 4-H Volunteer Code of Conduct</vt:lpstr>
      <vt:lpstr>4-H Volunteer Application Form </vt:lpstr>
      <vt:lpstr>Z-Suite Household</vt:lpstr>
      <vt:lpstr>Minor Protection Training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>Syrotiak, Matthew</cp:lastModifiedBy>
  <cp:revision>127</cp:revision>
  <dcterms:modified xsi:type="dcterms:W3CDTF">2025-05-20T14:13:16Z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0x0101001D0A559975A35B47AF04674212E83C0E</vt:lpwstr>
  </property>
  <property fmtid="{D5CDD505-2E9C-101B-9397-08002B2CF9AE}" pid="3" name="Order">
    <vt:r8>178000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activity">
    <vt:lpwstr>{"FileActivityType":"28","FileActivityTimeStamp":"2024-11-30T00:46:23.810Z","FileActivityUsersOnPage":[{"DisplayName":"Cushman, Jennifer","Id":"jennifer.cushman@uconn.edu"},{"DisplayName":"Syrotiak, Matthew","Id":"matthew.syrotiak@uconn.edu"}],"FileActivityNavigationId":null}</vt:lpwstr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